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0"/>
  </p:notesMasterIdLst>
  <p:sldIdLst>
    <p:sldId id="258" r:id="rId3"/>
    <p:sldId id="347" r:id="rId4"/>
    <p:sldId id="365" r:id="rId5"/>
    <p:sldId id="348" r:id="rId6"/>
    <p:sldId id="349" r:id="rId7"/>
    <p:sldId id="351" r:id="rId8"/>
    <p:sldId id="360" r:id="rId9"/>
    <p:sldId id="352" r:id="rId10"/>
    <p:sldId id="361" r:id="rId11"/>
    <p:sldId id="354" r:id="rId12"/>
    <p:sldId id="355" r:id="rId13"/>
    <p:sldId id="363" r:id="rId14"/>
    <p:sldId id="357" r:id="rId15"/>
    <p:sldId id="358" r:id="rId16"/>
    <p:sldId id="366" r:id="rId17"/>
    <p:sldId id="367" r:id="rId18"/>
    <p:sldId id="309" r:id="rId19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CC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343" autoAdjust="0"/>
  </p:normalViewPr>
  <p:slideViewPr>
    <p:cSldViewPr snapToGrid="0">
      <p:cViewPr varScale="1">
        <p:scale>
          <a:sx n="84" d="100"/>
          <a:sy n="84" d="100"/>
        </p:scale>
        <p:origin x="581" y="48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5B9C5D32-91BF-48BE-9140-193BCC6C5CF1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3F9BB5DA-12FC-4799-B1A8-ED1D58DE3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862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BB5DA-12FC-4799-B1A8-ED1D58DE37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743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37257-4B84-4735-8809-F2B2C2A3F9CB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CF8-CFCD-4CA0-B731-8389EE449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05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37257-4B84-4735-8809-F2B2C2A3F9CB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CF8-CFCD-4CA0-B731-8389EE449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529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37257-4B84-4735-8809-F2B2C2A3F9CB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CF8-CFCD-4CA0-B731-8389EE449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71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44055-96BD-A146-8F1C-34C171E68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32D423-326F-4B86-85B0-782D4E9F4B9D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14CB5-1ECC-4547-982A-8C1266400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9C8EFF-7587-7646-AD86-CED9E4D93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153CBA-0C6D-40F3-BABA-8D127C86794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1350514"/>
      </p:ext>
    </p:extLst>
  </p:cSld>
  <p:clrMapOvr>
    <a:masterClrMapping/>
  </p:clrMapOvr>
  <p:transition advClick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A0FE1-3E75-4449-B5F5-E97413EBC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DBC1C0-2AB9-4BD6-AA93-6CAF384DC50E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0A2FA-32F9-C544-888A-7D165F661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A7004-819F-5E47-837D-CFE2DE37B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B8CA6B-EDCD-48D5-8E7C-67D8246C5B0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4887576"/>
      </p:ext>
    </p:extLst>
  </p:cSld>
  <p:clrMapOvr>
    <a:masterClrMapping/>
  </p:clrMapOvr>
  <p:transition advClick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0EF14-3DD4-7047-9189-1CAAAD3EB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282414-A74E-4EE3-95C4-55320648BA66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FE31D-4C17-C44F-88C6-7D8625394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7D887-8949-EA4B-9F25-116AD7332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DB3A62-E1DA-4287-8AA4-CE53BE54CD9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9153738"/>
      </p:ext>
    </p:extLst>
  </p:cSld>
  <p:clrMapOvr>
    <a:masterClrMapping/>
  </p:clrMapOvr>
  <p:transition advClick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9952DE7-ABD9-D945-9BE6-F0491119B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FD59EA-A4E6-4933-BCE2-A10B16B624B0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00F1DDE-0001-E04B-BAB7-2562463C6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CEFC130-1F39-2943-BB8C-EEF14E59D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6C6405-6FFA-43F2-9C19-B56D3DE4B7F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6155755"/>
      </p:ext>
    </p:extLst>
  </p:cSld>
  <p:clrMapOvr>
    <a:masterClrMapping/>
  </p:clrMapOvr>
  <p:transition advClick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910AAF8-1977-6E48-8ED5-3B39B750A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EB08E6-F163-4B23-A2F5-0CBB52761F15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4FBE773-8775-814E-BB41-5FFA9DC2C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02D282D-06CD-6F4A-BD2A-7BABE0B2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AD765B-C73B-46B5-BE92-6A37F0F2AEC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1813747"/>
      </p:ext>
    </p:extLst>
  </p:cSld>
  <p:clrMapOvr>
    <a:masterClrMapping/>
  </p:clrMapOvr>
  <p:transition advClick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717640C-4FD8-5447-BDA0-A217E2422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548064-409E-4E04-8561-630EFC9AF8FD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1454111-2A41-AA4B-8A5C-80869E112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21BACC3-25DD-204B-B41F-4C0905915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752BF-0885-4236-AE81-937B6368889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8274568"/>
      </p:ext>
    </p:extLst>
  </p:cSld>
  <p:clrMapOvr>
    <a:masterClrMapping/>
  </p:clrMapOvr>
  <p:transition advClick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8FCFE1F-6E7D-1849-A29F-C4ED0B15D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2C6B4F-0704-4C67-8902-38633A03D266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7350980-85AB-E344-8CE7-EF0325695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C17C63B-264B-3843-805E-48BDB2B86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F384D-115B-4B80-902A-ACD41DA7C68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6527443"/>
      </p:ext>
    </p:extLst>
  </p:cSld>
  <p:clrMapOvr>
    <a:masterClrMapping/>
  </p:clrMapOvr>
  <p:transition advClick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97EAFAF-371A-7340-9F50-3EFB9280A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4E5B26-3F9F-474C-9293-0E9FF199FD5C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D6E4BB4-E5D7-FD4C-B8E0-4214EEB77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48C5E60-ED9C-CA42-971A-EDC92BF7B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A31991-7295-48B1-931F-C8F31F5870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1367720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37257-4B84-4735-8809-F2B2C2A3F9CB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CF8-CFCD-4CA0-B731-8389EE449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0554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448E95F-F7F2-C94D-950F-7FF283F11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086AAE-8FB6-46AE-87B2-0624C317510F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DDA9FF5-D488-3247-9C0E-6A0B05A1B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E5C45E1-BD3A-A346-B428-0B8FB63D9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A16F18-4AC4-4EEC-BCBA-10055DC7688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6247158"/>
      </p:ext>
    </p:extLst>
  </p:cSld>
  <p:clrMapOvr>
    <a:masterClrMapping/>
  </p:clrMapOvr>
  <p:transition advClick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1F24C-A592-E446-8CF5-5ACB4BCFE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25BD12-EE4B-4379-98E8-606A3ACDCB37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857CC-F870-174E-BA60-0231200E9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B007A-9454-7E49-AA0D-E9D1F7BB9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73A189-CDC6-4EAE-9B56-BE4AD6B1044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4653035"/>
      </p:ext>
    </p:extLst>
  </p:cSld>
  <p:clrMapOvr>
    <a:masterClrMapping/>
  </p:clrMapOvr>
  <p:transition advClick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0C4D0-B00B-504C-BA58-C2C225E9F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782B5-3A4D-4DD7-A683-A814F6A606DF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56B1E-F759-3046-9FF7-897005C8A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4F7E9-6DA9-214A-8A2C-87D55322C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CD820A-1B94-442E-85F9-0A76712E87F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8339169"/>
      </p:ext>
    </p:extLst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37257-4B84-4735-8809-F2B2C2A3F9CB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CF8-CFCD-4CA0-B731-8389EE449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303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37257-4B84-4735-8809-F2B2C2A3F9CB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CF8-CFCD-4CA0-B731-8389EE449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351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37257-4B84-4735-8809-F2B2C2A3F9CB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CF8-CFCD-4CA0-B731-8389EE449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974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37257-4B84-4735-8809-F2B2C2A3F9CB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CF8-CFCD-4CA0-B731-8389EE449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157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37257-4B84-4735-8809-F2B2C2A3F9CB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CF8-CFCD-4CA0-B731-8389EE449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6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37257-4B84-4735-8809-F2B2C2A3F9CB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CF8-CFCD-4CA0-B731-8389EE449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33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37257-4B84-4735-8809-F2B2C2A3F9CB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CF8-CFCD-4CA0-B731-8389EE449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5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837257-4B84-4735-8809-F2B2C2A3F9CB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75CF8-CFCD-4CA0-B731-8389EE449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043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7A320C-C505-A14F-BF56-C2C2E345BB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29115B-F7FD-457F-9884-9298A2A3766E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9AA4C-D317-AA42-8001-7DE9C9E16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5E125-F69F-2940-91A9-97B293C7D3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1B2F20-09BF-4DFE-97D5-F4D62A72B15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2608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advClick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fbeeldingsresultaat voor hackathon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" b="17410"/>
          <a:stretch>
            <a:fillRect/>
          </a:stretch>
        </p:blipFill>
        <p:spPr bwMode="auto">
          <a:xfrm>
            <a:off x="-12700" y="-1"/>
            <a:ext cx="12400643" cy="6888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684109" y="531223"/>
            <a:ext cx="700704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2060"/>
                </a:solidFill>
              </a:rPr>
              <a:t>The #dataforbetterhealth initiative</a:t>
            </a:r>
          </a:p>
          <a:p>
            <a:pPr algn="ctr"/>
            <a:endParaRPr lang="en-US" sz="3600" b="1" dirty="0">
              <a:solidFill>
                <a:srgbClr val="002060"/>
              </a:solidFill>
            </a:endParaRPr>
          </a:p>
          <a:p>
            <a:pPr algn="ctr"/>
            <a:r>
              <a:rPr lang="en-US" sz="3600" b="1" dirty="0">
                <a:solidFill>
                  <a:srgbClr val="002060"/>
                </a:solidFill>
              </a:rPr>
              <a:t>Hackathon “Doc PH</a:t>
            </a:r>
            <a:r>
              <a:rPr lang="en-US" sz="3600" b="1" dirty="0" smtClean="0">
                <a:solidFill>
                  <a:srgbClr val="002060"/>
                </a:solidFill>
              </a:rPr>
              <a:t>”: Let’s connect!</a:t>
            </a:r>
          </a:p>
        </p:txBody>
      </p:sp>
    </p:spTree>
    <p:extLst>
      <p:ext uri="{BB962C8B-B14F-4D97-AF65-F5344CB8AC3E}">
        <p14:creationId xmlns:p14="http://schemas.microsoft.com/office/powerpoint/2010/main" val="13494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b="16355"/>
          <a:stretch/>
        </p:blipFill>
        <p:spPr>
          <a:xfrm>
            <a:off x="12" y="1690700"/>
            <a:ext cx="12246578" cy="53006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028" y="365125"/>
            <a:ext cx="9927771" cy="1325563"/>
          </a:xfrm>
        </p:spPr>
        <p:txBody>
          <a:bodyPr/>
          <a:lstStyle/>
          <a:p>
            <a:r>
              <a:rPr lang="en-US" dirty="0" smtClean="0">
                <a:solidFill>
                  <a:srgbClr val="0099CC"/>
                </a:solidFill>
              </a:rPr>
              <a:t>Drugbank.ca</a:t>
            </a:r>
            <a:endParaRPr lang="en-US" dirty="0">
              <a:solidFill>
                <a:srgbClr val="0099CC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50372" y="5806976"/>
            <a:ext cx="7434943" cy="947057"/>
            <a:chOff x="468086" y="3880204"/>
            <a:chExt cx="7434943" cy="947057"/>
          </a:xfrm>
        </p:grpSpPr>
        <p:sp>
          <p:nvSpPr>
            <p:cNvPr id="8" name="Rounded Rectangle 7"/>
            <p:cNvSpPr/>
            <p:nvPr/>
          </p:nvSpPr>
          <p:spPr>
            <a:xfrm>
              <a:off x="468086" y="3880204"/>
              <a:ext cx="7434943" cy="94705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664632" y="3941486"/>
              <a:ext cx="7041849" cy="824492"/>
              <a:chOff x="40923" y="909110"/>
              <a:chExt cx="7041849" cy="824492"/>
            </a:xfrm>
            <a:solidFill>
              <a:schemeClr val="bg1"/>
            </a:solidFill>
          </p:grpSpPr>
          <p:sp>
            <p:nvSpPr>
              <p:cNvPr id="4" name="TextBox 3"/>
              <p:cNvSpPr txBox="1"/>
              <p:nvPr/>
            </p:nvSpPr>
            <p:spPr>
              <a:xfrm>
                <a:off x="906338" y="1026460"/>
                <a:ext cx="6176434" cy="646331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DOC PH « </a:t>
                </a:r>
                <a:r>
                  <a:rPr lang="fr-FR" b="1" dirty="0" err="1" smtClean="0">
                    <a:solidFill>
                      <a:schemeClr val="accent2">
                        <a:lumMod val="75000"/>
                      </a:schemeClr>
                    </a:solidFill>
                  </a:rPr>
                  <a:t>drug_code</a:t>
                </a:r>
                <a:r>
                  <a:rPr lang="fr-FR" b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 »</a:t>
                </a:r>
                <a:r>
                  <a:rPr lang="fr-FR" dirty="0" smtClean="0"/>
                  <a:t> </a:t>
                </a:r>
                <a:r>
                  <a:rPr lang="fr-FR" dirty="0"/>
                  <a:t>: Identifiant du produit administré (CNK</a:t>
                </a:r>
                <a:r>
                  <a:rPr lang="fr-FR" dirty="0" smtClean="0"/>
                  <a:t>)</a:t>
                </a:r>
              </a:p>
              <a:p>
                <a:r>
                  <a:rPr lang="fr-FR" dirty="0" smtClean="0"/>
                  <a:t>via ATC-Table</a:t>
                </a:r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23" y="909110"/>
                <a:ext cx="824492" cy="824492"/>
              </a:xfrm>
              <a:prstGeom prst="rect">
                <a:avLst/>
              </a:prstGeom>
              <a:grpFill/>
            </p:spPr>
          </p:pic>
        </p:grp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2" y="615660"/>
            <a:ext cx="824492" cy="8244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773590275"/>
      </p:ext>
    </p:extLst>
  </p:cSld>
  <p:clrMapOvr>
    <a:masterClrMapping/>
  </p:clrMapOvr>
  <p:transition advClick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6536"/>
          <a:stretch/>
        </p:blipFill>
        <p:spPr>
          <a:xfrm>
            <a:off x="36" y="1690705"/>
            <a:ext cx="12246578" cy="52625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028" y="365125"/>
            <a:ext cx="9927771" cy="1325563"/>
          </a:xfrm>
        </p:spPr>
        <p:txBody>
          <a:bodyPr/>
          <a:lstStyle/>
          <a:p>
            <a:r>
              <a:rPr lang="en-US" dirty="0" smtClean="0">
                <a:solidFill>
                  <a:srgbClr val="0099CC"/>
                </a:solidFill>
              </a:rPr>
              <a:t>Mapping ICD and ATC</a:t>
            </a:r>
            <a:endParaRPr lang="en-US" dirty="0">
              <a:solidFill>
                <a:srgbClr val="0099CC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50372" y="5806976"/>
            <a:ext cx="7434943" cy="947057"/>
            <a:chOff x="468086" y="3880204"/>
            <a:chExt cx="7434943" cy="947057"/>
          </a:xfrm>
        </p:grpSpPr>
        <p:sp>
          <p:nvSpPr>
            <p:cNvPr id="8" name="Rounded Rectangle 7"/>
            <p:cNvSpPr/>
            <p:nvPr/>
          </p:nvSpPr>
          <p:spPr>
            <a:xfrm>
              <a:off x="468086" y="3880204"/>
              <a:ext cx="7434943" cy="94705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664632" y="3941486"/>
              <a:ext cx="7041849" cy="824492"/>
              <a:chOff x="40923" y="909110"/>
              <a:chExt cx="7041849" cy="824492"/>
            </a:xfrm>
            <a:solidFill>
              <a:schemeClr val="bg1"/>
            </a:solidFill>
          </p:grpSpPr>
          <p:sp>
            <p:nvSpPr>
              <p:cNvPr id="4" name="TextBox 3"/>
              <p:cNvSpPr txBox="1"/>
              <p:nvPr/>
            </p:nvSpPr>
            <p:spPr>
              <a:xfrm>
                <a:off x="906338" y="1026460"/>
                <a:ext cx="6176434" cy="646331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DOC PH « </a:t>
                </a:r>
                <a:r>
                  <a:rPr lang="fr-FR" b="1" dirty="0" err="1" smtClean="0">
                    <a:solidFill>
                      <a:schemeClr val="accent2">
                        <a:lumMod val="75000"/>
                      </a:schemeClr>
                    </a:solidFill>
                  </a:rPr>
                  <a:t>drug_code</a:t>
                </a:r>
                <a:r>
                  <a:rPr lang="fr-FR" b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 »</a:t>
                </a:r>
                <a:r>
                  <a:rPr lang="fr-FR" dirty="0" smtClean="0"/>
                  <a:t> </a:t>
                </a:r>
                <a:r>
                  <a:rPr lang="fr-FR" dirty="0"/>
                  <a:t>: Identifiant du produit administré (CNK</a:t>
                </a:r>
                <a:r>
                  <a:rPr lang="fr-FR" dirty="0" smtClean="0"/>
                  <a:t>)</a:t>
                </a:r>
              </a:p>
              <a:p>
                <a:r>
                  <a:rPr lang="fr-FR" dirty="0" smtClean="0"/>
                  <a:t>via ATC-Table</a:t>
                </a:r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23" y="909110"/>
                <a:ext cx="824492" cy="824492"/>
              </a:xfrm>
              <a:prstGeom prst="rect">
                <a:avLst/>
              </a:prstGeom>
              <a:grpFill/>
            </p:spPr>
          </p:pic>
        </p:grp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2" y="615660"/>
            <a:ext cx="824492" cy="8244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275911907"/>
      </p:ext>
    </p:extLst>
  </p:cSld>
  <p:clrMapOvr>
    <a:masterClrMapping/>
  </p:clrMapOvr>
  <p:transition advClick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b="18156"/>
          <a:stretch/>
        </p:blipFill>
        <p:spPr>
          <a:xfrm>
            <a:off x="9144" y="1753607"/>
            <a:ext cx="12246578" cy="51551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028" y="365125"/>
            <a:ext cx="9927771" cy="1325563"/>
          </a:xfrm>
        </p:spPr>
        <p:txBody>
          <a:bodyPr/>
          <a:lstStyle/>
          <a:p>
            <a:pPr algn="just"/>
            <a:r>
              <a:rPr lang="en-US" dirty="0" smtClean="0">
                <a:solidFill>
                  <a:srgbClr val="0099CC"/>
                </a:solidFill>
              </a:rPr>
              <a:t>Hospital key statistics (to aggregate by province or specialty)</a:t>
            </a:r>
            <a:endParaRPr lang="en-US" dirty="0">
              <a:solidFill>
                <a:srgbClr val="0099CC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50372" y="5806976"/>
            <a:ext cx="7434943" cy="947057"/>
            <a:chOff x="468086" y="3880204"/>
            <a:chExt cx="7434943" cy="947057"/>
          </a:xfrm>
        </p:grpSpPr>
        <p:sp>
          <p:nvSpPr>
            <p:cNvPr id="8" name="Rounded Rectangle 7"/>
            <p:cNvSpPr/>
            <p:nvPr/>
          </p:nvSpPr>
          <p:spPr>
            <a:xfrm>
              <a:off x="468086" y="3880204"/>
              <a:ext cx="7434943" cy="94705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664632" y="3941486"/>
              <a:ext cx="7084182" cy="834854"/>
              <a:chOff x="40923" y="909110"/>
              <a:chExt cx="7084182" cy="834854"/>
            </a:xfrm>
            <a:solidFill>
              <a:schemeClr val="bg1"/>
            </a:solidFill>
          </p:grpSpPr>
          <p:sp>
            <p:nvSpPr>
              <p:cNvPr id="4" name="TextBox 3"/>
              <p:cNvSpPr txBox="1"/>
              <p:nvPr/>
            </p:nvSpPr>
            <p:spPr>
              <a:xfrm>
                <a:off x="906338" y="1026460"/>
                <a:ext cx="6218767" cy="71750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ts val="1600"/>
                  </a:lnSpc>
                </a:pPr>
                <a:r>
                  <a:rPr lang="fr-FR" b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DOC PH « Province »</a:t>
                </a:r>
                <a:r>
                  <a:rPr lang="fr-FR" dirty="0" smtClean="0"/>
                  <a:t> : </a:t>
                </a:r>
                <a:r>
                  <a:rPr lang="fr-FR" dirty="0"/>
                  <a:t>Province (ou RBC) dans laquelle se situe l’institution </a:t>
                </a:r>
                <a:r>
                  <a:rPr lang="fr-FR" dirty="0" smtClean="0"/>
                  <a:t>and/or </a:t>
                </a:r>
                <a:r>
                  <a:rPr lang="fr-FR" b="1" dirty="0">
                    <a:solidFill>
                      <a:schemeClr val="accent2">
                        <a:lumMod val="75000"/>
                      </a:schemeClr>
                    </a:solidFill>
                  </a:rPr>
                  <a:t>DOC PH </a:t>
                </a:r>
                <a:r>
                  <a:rPr lang="fr-FR" b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« </a:t>
                </a:r>
                <a:r>
                  <a:rPr lang="fr-FR" b="1" dirty="0" err="1" smtClean="0">
                    <a:solidFill>
                      <a:schemeClr val="accent2">
                        <a:lumMod val="75000"/>
                      </a:schemeClr>
                    </a:solidFill>
                  </a:rPr>
                  <a:t>hosp_serv_id</a:t>
                </a:r>
                <a:r>
                  <a:rPr lang="fr-FR" b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 »</a:t>
                </a:r>
                <a:r>
                  <a:rPr lang="fr-FR" dirty="0" smtClean="0"/>
                  <a:t> </a:t>
                </a:r>
                <a:r>
                  <a:rPr lang="fr-FR" dirty="0"/>
                  <a:t>: </a:t>
                </a:r>
                <a:r>
                  <a:rPr lang="fr-FR" dirty="0" err="1"/>
                  <a:t>Indentifiant</a:t>
                </a:r>
                <a:r>
                  <a:rPr lang="fr-FR" dirty="0"/>
                  <a:t> du service </a:t>
                </a:r>
                <a:r>
                  <a:rPr lang="fr-FR" dirty="0" smtClean="0"/>
                  <a:t>hospitalier</a:t>
                </a:r>
                <a:endParaRPr lang="fr-FR" dirty="0"/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23" y="909110"/>
                <a:ext cx="824492" cy="824492"/>
              </a:xfrm>
              <a:prstGeom prst="rect">
                <a:avLst/>
              </a:prstGeom>
              <a:grpFill/>
            </p:spPr>
          </p:pic>
        </p:grp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2" y="615660"/>
            <a:ext cx="824492" cy="8244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813937312"/>
      </p:ext>
    </p:extLst>
  </p:cSld>
  <p:clrMapOvr>
    <a:masterClrMapping/>
  </p:clrMapOvr>
  <p:transition advClick="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b="17014"/>
          <a:stretch/>
        </p:blipFill>
        <p:spPr>
          <a:xfrm>
            <a:off x="60" y="1753603"/>
            <a:ext cx="12246578" cy="52377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028" y="365125"/>
            <a:ext cx="9927771" cy="1325563"/>
          </a:xfrm>
        </p:spPr>
        <p:txBody>
          <a:bodyPr/>
          <a:lstStyle/>
          <a:p>
            <a:r>
              <a:rPr lang="en-US" dirty="0">
                <a:solidFill>
                  <a:srgbClr val="0099CC"/>
                </a:solidFill>
              </a:rPr>
              <a:t>Population projections </a:t>
            </a:r>
            <a:r>
              <a:rPr lang="en-US" dirty="0" smtClean="0">
                <a:solidFill>
                  <a:srgbClr val="0099CC"/>
                </a:solidFill>
              </a:rPr>
              <a:t>(-2071)</a:t>
            </a:r>
            <a:endParaRPr lang="en-US" dirty="0">
              <a:solidFill>
                <a:srgbClr val="0099CC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50372" y="5806976"/>
            <a:ext cx="7434943" cy="947057"/>
            <a:chOff x="468086" y="3880204"/>
            <a:chExt cx="7434943" cy="947057"/>
          </a:xfrm>
        </p:grpSpPr>
        <p:sp>
          <p:nvSpPr>
            <p:cNvPr id="8" name="Rounded Rectangle 7"/>
            <p:cNvSpPr/>
            <p:nvPr/>
          </p:nvSpPr>
          <p:spPr>
            <a:xfrm>
              <a:off x="468086" y="3880204"/>
              <a:ext cx="7434943" cy="94705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664632" y="3941486"/>
              <a:ext cx="7084182" cy="824492"/>
              <a:chOff x="40923" y="909110"/>
              <a:chExt cx="7084182" cy="824492"/>
            </a:xfrm>
            <a:solidFill>
              <a:schemeClr val="bg1"/>
            </a:solidFill>
          </p:grpSpPr>
          <p:sp>
            <p:nvSpPr>
              <p:cNvPr id="4" name="TextBox 3"/>
              <p:cNvSpPr txBox="1"/>
              <p:nvPr/>
            </p:nvSpPr>
            <p:spPr>
              <a:xfrm>
                <a:off x="906338" y="1026460"/>
                <a:ext cx="6218767" cy="64633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b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DOC PH « Province »</a:t>
                </a:r>
                <a:r>
                  <a:rPr lang="fr-FR" dirty="0" smtClean="0"/>
                  <a:t> : </a:t>
                </a:r>
                <a:r>
                  <a:rPr lang="fr-FR" dirty="0"/>
                  <a:t>Province (ou RBC) dans laquelle se situe l’institution </a:t>
                </a:r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23" y="909110"/>
                <a:ext cx="824492" cy="824492"/>
              </a:xfrm>
              <a:prstGeom prst="rect">
                <a:avLst/>
              </a:prstGeom>
              <a:grpFill/>
            </p:spPr>
          </p:pic>
        </p:grp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2" y="615660"/>
            <a:ext cx="824492" cy="8244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787717337"/>
      </p:ext>
    </p:extLst>
  </p:cSld>
  <p:clrMapOvr>
    <a:masterClrMapping/>
  </p:clrMapOvr>
  <p:transition advClick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4123"/>
          <a:stretch/>
        </p:blipFill>
        <p:spPr>
          <a:xfrm>
            <a:off x="48" y="1753599"/>
            <a:ext cx="12246578" cy="54092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028" y="365125"/>
            <a:ext cx="9927771" cy="1325563"/>
          </a:xfrm>
        </p:spPr>
        <p:txBody>
          <a:bodyPr/>
          <a:lstStyle/>
          <a:p>
            <a:r>
              <a:rPr lang="en-US" dirty="0" smtClean="0">
                <a:solidFill>
                  <a:srgbClr val="0099CC"/>
                </a:solidFill>
              </a:rPr>
              <a:t>Causes of Death</a:t>
            </a:r>
            <a:endParaRPr lang="en-US" dirty="0">
              <a:solidFill>
                <a:srgbClr val="0099CC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2" y="615660"/>
            <a:ext cx="824492" cy="82449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390" y="3417887"/>
            <a:ext cx="5128279" cy="268573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50372" y="5806976"/>
            <a:ext cx="7434943" cy="947057"/>
            <a:chOff x="468086" y="3880204"/>
            <a:chExt cx="7434943" cy="947057"/>
          </a:xfrm>
        </p:grpSpPr>
        <p:sp>
          <p:nvSpPr>
            <p:cNvPr id="8" name="Rounded Rectangle 7"/>
            <p:cNvSpPr/>
            <p:nvPr/>
          </p:nvSpPr>
          <p:spPr>
            <a:xfrm>
              <a:off x="468086" y="3880204"/>
              <a:ext cx="7434943" cy="94705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664632" y="3941486"/>
              <a:ext cx="7041849" cy="824492"/>
              <a:chOff x="40923" y="909110"/>
              <a:chExt cx="7041849" cy="824492"/>
            </a:xfrm>
            <a:solidFill>
              <a:schemeClr val="bg1"/>
            </a:solidFill>
          </p:grpSpPr>
          <p:sp>
            <p:nvSpPr>
              <p:cNvPr id="4" name="TextBox 3"/>
              <p:cNvSpPr txBox="1"/>
              <p:nvPr/>
            </p:nvSpPr>
            <p:spPr>
              <a:xfrm>
                <a:off x="906338" y="1026460"/>
                <a:ext cx="6176434" cy="646331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DOC PH « </a:t>
                </a:r>
                <a:r>
                  <a:rPr lang="fr-FR" b="1" dirty="0" err="1" smtClean="0">
                    <a:solidFill>
                      <a:schemeClr val="accent2">
                        <a:lumMod val="75000"/>
                      </a:schemeClr>
                    </a:solidFill>
                  </a:rPr>
                  <a:t>drug_code</a:t>
                </a:r>
                <a:r>
                  <a:rPr lang="fr-FR" b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 »</a:t>
                </a:r>
                <a:r>
                  <a:rPr lang="fr-FR" dirty="0" smtClean="0"/>
                  <a:t> </a:t>
                </a:r>
                <a:r>
                  <a:rPr lang="fr-FR" dirty="0"/>
                  <a:t>: Identifiant du produit administré (CNK</a:t>
                </a:r>
                <a:r>
                  <a:rPr lang="fr-FR" dirty="0" smtClean="0"/>
                  <a:t>)</a:t>
                </a:r>
              </a:p>
              <a:p>
                <a:r>
                  <a:rPr lang="fr-FR" dirty="0" smtClean="0"/>
                  <a:t>via ATC-Table, and Mapping ICD-ATC</a:t>
                </a:r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23" y="909110"/>
                <a:ext cx="824492" cy="824492"/>
              </a:xfrm>
              <a:prstGeom prst="rect">
                <a:avLst/>
              </a:prstGeom>
              <a:grpFill/>
            </p:spPr>
          </p:pic>
        </p:grpSp>
      </p:grpSp>
    </p:spTree>
    <p:extLst>
      <p:ext uri="{BB962C8B-B14F-4D97-AF65-F5344CB8AC3E}">
        <p14:creationId xmlns:p14="http://schemas.microsoft.com/office/powerpoint/2010/main" val="3533821297"/>
      </p:ext>
    </p:extLst>
  </p:cSld>
  <p:clrMapOvr>
    <a:masterClrMapping/>
  </p:clrMapOvr>
  <p:transition advClick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99CC"/>
                </a:solidFill>
              </a:rPr>
              <a:t>All resources and references will be on GitHub</a:t>
            </a:r>
            <a:endParaRPr lang="en-US" dirty="0">
              <a:solidFill>
                <a:srgbClr val="0099CC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569" y="2260599"/>
            <a:ext cx="6177644" cy="3243263"/>
          </a:xfrm>
        </p:spPr>
      </p:pic>
    </p:spTree>
    <p:extLst>
      <p:ext uri="{BB962C8B-B14F-4D97-AF65-F5344CB8AC3E}">
        <p14:creationId xmlns:p14="http://schemas.microsoft.com/office/powerpoint/2010/main" val="3014248156"/>
      </p:ext>
    </p:extLst>
  </p:cSld>
  <p:clrMapOvr>
    <a:masterClrMapping/>
  </p:clrMapOvr>
  <p:transition advClick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3823"/>
            <a:ext cx="12192000" cy="813196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0099CC"/>
                </a:solidFill>
              </a:rPr>
              <a:t>Q &amp; A</a:t>
            </a:r>
            <a:endParaRPr lang="en-US" dirty="0">
              <a:solidFill>
                <a:srgbClr val="0099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128150"/>
      </p:ext>
    </p:extLst>
  </p:cSld>
  <p:clrMapOvr>
    <a:masterClrMapping/>
  </p:clrMapOvr>
  <p:transition advClick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81072" y="2943285"/>
            <a:ext cx="4231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#dataforbetterhealth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80873" y="4491447"/>
            <a:ext cx="7433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 INITIATIVE of the federal minister of Public health, the federal minister of Digital Agenda, and the federal Secretary of state of Privacy</a:t>
            </a:r>
          </a:p>
        </p:txBody>
      </p:sp>
      <p:pic>
        <p:nvPicPr>
          <p:cNvPr id="5" name="Picture 4" descr="Afbeeldingsresultaat voor belgiÃ« overheid logo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555" y="5298122"/>
            <a:ext cx="1377486" cy="97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Afbeeldingsresultaat voor belgium government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173" y="5166360"/>
            <a:ext cx="1043901" cy="110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95762" y="1994873"/>
            <a:ext cx="1817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follow us!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741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5465309" y="1572606"/>
            <a:ext cx="6726691" cy="4830383"/>
            <a:chOff x="5465309" y="1572606"/>
            <a:chExt cx="6726691" cy="4830383"/>
          </a:xfrm>
        </p:grpSpPr>
        <p:pic>
          <p:nvPicPr>
            <p:cNvPr id="9" name="Image 7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3228" y="3929953"/>
              <a:ext cx="6477000" cy="247303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/>
            <a:srcRect b="4644"/>
            <a:stretch/>
          </p:blipFill>
          <p:spPr>
            <a:xfrm>
              <a:off x="5465309" y="1572606"/>
              <a:ext cx="6726691" cy="254219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99CC"/>
                </a:solidFill>
              </a:rPr>
              <a:t>Starting point: “Doc PH”</a:t>
            </a:r>
            <a:endParaRPr lang="en-US" dirty="0">
              <a:solidFill>
                <a:srgbClr val="0099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92686" y="1825625"/>
            <a:ext cx="4931228" cy="4351338"/>
          </a:xfrm>
        </p:spPr>
        <p:txBody>
          <a:bodyPr/>
          <a:lstStyle/>
          <a:p>
            <a:r>
              <a:rPr lang="fr-FR" sz="1600" b="1" dirty="0" err="1">
                <a:solidFill>
                  <a:schemeClr val="accent2">
                    <a:lumMod val="75000"/>
                  </a:schemeClr>
                </a:solidFill>
              </a:rPr>
              <a:t>account_yy_ss</a:t>
            </a:r>
            <a:r>
              <a:rPr lang="fr-FR" sz="1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1600" dirty="0"/>
              <a:t>: Semestre comptable</a:t>
            </a:r>
          </a:p>
          <a:p>
            <a:r>
              <a:rPr lang="fr-FR" sz="1600" b="1" dirty="0">
                <a:solidFill>
                  <a:schemeClr val="accent2">
                    <a:lumMod val="75000"/>
                  </a:schemeClr>
                </a:solidFill>
              </a:rPr>
              <a:t>Province</a:t>
            </a:r>
            <a:r>
              <a:rPr lang="fr-FR" sz="1600" dirty="0"/>
              <a:t> : Province (ou RBC) dans laquelle se situe l’institution </a:t>
            </a:r>
          </a:p>
          <a:p>
            <a:r>
              <a:rPr lang="fr-FR" sz="1600" b="1" dirty="0">
                <a:solidFill>
                  <a:schemeClr val="accent2">
                    <a:lumMod val="75000"/>
                  </a:schemeClr>
                </a:solidFill>
              </a:rPr>
              <a:t>Type</a:t>
            </a:r>
            <a:r>
              <a:rPr lang="fr-FR" sz="1600" dirty="0"/>
              <a:t> : Type de l’institution hospitalière (générale ou psychiatrique)</a:t>
            </a:r>
          </a:p>
          <a:p>
            <a:r>
              <a:rPr lang="fr-FR" sz="1600" b="1" dirty="0" err="1">
                <a:solidFill>
                  <a:schemeClr val="accent2">
                    <a:lumMod val="75000"/>
                  </a:schemeClr>
                </a:solidFill>
              </a:rPr>
              <a:t>hosp_serv_id</a:t>
            </a:r>
            <a:r>
              <a:rPr lang="fr-FR" sz="1600" dirty="0"/>
              <a:t> : </a:t>
            </a:r>
            <a:r>
              <a:rPr lang="fr-FR" sz="1600" dirty="0" err="1"/>
              <a:t>Indentifiant</a:t>
            </a:r>
            <a:r>
              <a:rPr lang="fr-FR" sz="1600" dirty="0"/>
              <a:t> du service hospitalier</a:t>
            </a:r>
          </a:p>
          <a:p>
            <a:r>
              <a:rPr lang="fr-FR" sz="1600" b="1" dirty="0" err="1">
                <a:solidFill>
                  <a:schemeClr val="accent2">
                    <a:lumMod val="75000"/>
                  </a:schemeClr>
                </a:solidFill>
              </a:rPr>
              <a:t>reimbt_cat_id</a:t>
            </a:r>
            <a:r>
              <a:rPr lang="fr-FR" sz="1600" dirty="0"/>
              <a:t> : </a:t>
            </a:r>
          </a:p>
          <a:p>
            <a:r>
              <a:rPr lang="fr-FR" sz="1600" b="1" dirty="0" err="1">
                <a:solidFill>
                  <a:schemeClr val="accent2">
                    <a:lumMod val="75000"/>
                  </a:schemeClr>
                </a:solidFill>
              </a:rPr>
              <a:t>drug_code</a:t>
            </a:r>
            <a:r>
              <a:rPr lang="fr-FR" sz="1600" dirty="0"/>
              <a:t> : Identifiant du produit </a:t>
            </a:r>
            <a:r>
              <a:rPr lang="fr-FR" sz="1600" dirty="0" smtClean="0"/>
              <a:t>administré (CNK)</a:t>
            </a:r>
            <a:endParaRPr lang="fr-FR" sz="1600" dirty="0"/>
          </a:p>
          <a:p>
            <a:r>
              <a:rPr lang="fr-FR" sz="1600" b="1" dirty="0" err="1">
                <a:solidFill>
                  <a:schemeClr val="accent2">
                    <a:lumMod val="75000"/>
                  </a:schemeClr>
                </a:solidFill>
              </a:rPr>
              <a:t>realization_date</a:t>
            </a:r>
            <a:r>
              <a:rPr lang="fr-FR" sz="1600" dirty="0"/>
              <a:t> : Date d’utilisation du produit</a:t>
            </a:r>
          </a:p>
          <a:p>
            <a:r>
              <a:rPr lang="fr-FR" sz="1600" b="1" dirty="0" err="1">
                <a:solidFill>
                  <a:schemeClr val="accent2">
                    <a:lumMod val="75000"/>
                  </a:schemeClr>
                </a:solidFill>
              </a:rPr>
              <a:t>Quantity</a:t>
            </a:r>
            <a:r>
              <a:rPr lang="fr-FR" sz="1600" dirty="0"/>
              <a:t> : Nombre de fois où le produit a été administré</a:t>
            </a:r>
          </a:p>
          <a:p>
            <a:r>
              <a:rPr lang="fr-FR" sz="1600" b="1" dirty="0" err="1">
                <a:solidFill>
                  <a:schemeClr val="accent2">
                    <a:lumMod val="75000"/>
                  </a:schemeClr>
                </a:solidFill>
              </a:rPr>
              <a:t>amount_reimb</a:t>
            </a:r>
            <a:r>
              <a:rPr lang="fr-FR" sz="1600" dirty="0"/>
              <a:t> : Montant pris en charge par l’OA</a:t>
            </a:r>
          </a:p>
          <a:p>
            <a:r>
              <a:rPr lang="fr-FR" sz="1600" b="1" dirty="0" err="1">
                <a:solidFill>
                  <a:schemeClr val="accent2">
                    <a:lumMod val="75000"/>
                  </a:schemeClr>
                </a:solidFill>
              </a:rPr>
              <a:t>amount_not_reimb</a:t>
            </a:r>
            <a:r>
              <a:rPr lang="fr-FR" sz="1600" dirty="0"/>
              <a:t> : Montant non pris en charge par l’OA</a:t>
            </a:r>
          </a:p>
          <a:p>
            <a:r>
              <a:rPr lang="fr-FR" sz="1600" b="1" dirty="0" err="1">
                <a:solidFill>
                  <a:schemeClr val="accent2">
                    <a:lumMod val="75000"/>
                  </a:schemeClr>
                </a:solidFill>
              </a:rPr>
              <a:t>Year</a:t>
            </a:r>
            <a:r>
              <a:rPr lang="fr-FR" sz="1600" dirty="0"/>
              <a:t> : </a:t>
            </a:r>
            <a:r>
              <a:rPr lang="fr-FR" sz="1600" dirty="0" smtClean="0"/>
              <a:t>Année</a:t>
            </a:r>
            <a:endParaRPr lang="fr-FR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170" y="2151937"/>
            <a:ext cx="4816929" cy="3698713"/>
          </a:xfrm>
          <a:prstGeom prst="rect">
            <a:avLst/>
          </a:prstGeom>
        </p:spPr>
      </p:pic>
      <p:pic>
        <p:nvPicPr>
          <p:cNvPr id="7" name="Content Placeholder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4747" y="1694453"/>
            <a:ext cx="1524945" cy="914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ight Arrow 7"/>
          <p:cNvSpPr/>
          <p:nvPr/>
        </p:nvSpPr>
        <p:spPr>
          <a:xfrm>
            <a:off x="3394266" y="3439886"/>
            <a:ext cx="2590800" cy="16110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84786"/>
      </p:ext>
    </p:extLst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493315" y="0"/>
            <a:ext cx="9205369" cy="6858000"/>
            <a:chOff x="1493315" y="0"/>
            <a:chExt cx="9205369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3315" y="0"/>
              <a:ext cx="9205369" cy="6858000"/>
            </a:xfrm>
            <a:prstGeom prst="rect">
              <a:avLst/>
            </a:prstGeom>
          </p:spPr>
        </p:pic>
        <p:sp>
          <p:nvSpPr>
            <p:cNvPr id="5" name="Oval 4"/>
            <p:cNvSpPr/>
            <p:nvPr/>
          </p:nvSpPr>
          <p:spPr>
            <a:xfrm>
              <a:off x="5321808" y="3730752"/>
              <a:ext cx="329184" cy="35661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264224" y="3711904"/>
              <a:ext cx="44435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DOC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PH</a:t>
              </a:r>
              <a:endPara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74096" y="1193800"/>
            <a:ext cx="3216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2060"/>
                </a:solidFill>
              </a:rPr>
              <a:t>Some suggestions</a:t>
            </a:r>
            <a:endParaRPr lang="en-US" sz="3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896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50248"/>
          <a:stretch/>
        </p:blipFill>
        <p:spPr>
          <a:xfrm>
            <a:off x="0" y="1690688"/>
            <a:ext cx="12192000" cy="52054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028" y="365125"/>
            <a:ext cx="9927771" cy="1325563"/>
          </a:xfrm>
        </p:spPr>
        <p:txBody>
          <a:bodyPr/>
          <a:lstStyle/>
          <a:p>
            <a:r>
              <a:rPr lang="en-US" dirty="0">
                <a:solidFill>
                  <a:srgbClr val="0099CC"/>
                </a:solidFill>
              </a:rPr>
              <a:t>ATC-table (Anatomical Therapeutic Chemical </a:t>
            </a:r>
            <a:r>
              <a:rPr lang="en-US" dirty="0" smtClean="0">
                <a:solidFill>
                  <a:srgbClr val="0099CC"/>
                </a:solidFill>
              </a:rPr>
              <a:t>Classification)</a:t>
            </a:r>
            <a:endParaRPr lang="en-US" dirty="0">
              <a:solidFill>
                <a:srgbClr val="0099CC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50372" y="5806976"/>
            <a:ext cx="7434943" cy="947057"/>
            <a:chOff x="468086" y="3880204"/>
            <a:chExt cx="7434943" cy="947057"/>
          </a:xfrm>
        </p:grpSpPr>
        <p:sp>
          <p:nvSpPr>
            <p:cNvPr id="8" name="Rounded Rectangle 7"/>
            <p:cNvSpPr/>
            <p:nvPr/>
          </p:nvSpPr>
          <p:spPr>
            <a:xfrm>
              <a:off x="468086" y="3880204"/>
              <a:ext cx="7434943" cy="94705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664632" y="3941486"/>
              <a:ext cx="7041849" cy="824492"/>
              <a:chOff x="40923" y="909110"/>
              <a:chExt cx="7041849" cy="824492"/>
            </a:xfrm>
            <a:solidFill>
              <a:schemeClr val="bg1"/>
            </a:solidFill>
          </p:grpSpPr>
          <p:sp>
            <p:nvSpPr>
              <p:cNvPr id="4" name="TextBox 3"/>
              <p:cNvSpPr txBox="1"/>
              <p:nvPr/>
            </p:nvSpPr>
            <p:spPr>
              <a:xfrm>
                <a:off x="906338" y="1173217"/>
                <a:ext cx="6176434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DOC PH « </a:t>
                </a:r>
                <a:r>
                  <a:rPr lang="fr-FR" b="1" dirty="0" err="1" smtClean="0">
                    <a:solidFill>
                      <a:schemeClr val="accent2">
                        <a:lumMod val="75000"/>
                      </a:schemeClr>
                    </a:solidFill>
                  </a:rPr>
                  <a:t>drug_code</a:t>
                </a:r>
                <a:r>
                  <a:rPr lang="fr-FR" b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 »</a:t>
                </a:r>
                <a:r>
                  <a:rPr lang="fr-FR" dirty="0" smtClean="0"/>
                  <a:t> </a:t>
                </a:r>
                <a:r>
                  <a:rPr lang="fr-FR" dirty="0"/>
                  <a:t>: Identifiant du produit administré (CNK</a:t>
                </a:r>
                <a:r>
                  <a:rPr lang="fr-FR" dirty="0" smtClean="0"/>
                  <a:t>)</a:t>
                </a:r>
                <a:endParaRPr lang="fr-FR" dirty="0"/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23" y="909110"/>
                <a:ext cx="824492" cy="824492"/>
              </a:xfrm>
              <a:prstGeom prst="rect">
                <a:avLst/>
              </a:prstGeom>
              <a:grpFill/>
            </p:spPr>
          </p:pic>
        </p:grp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2" y="615660"/>
            <a:ext cx="824492" cy="8244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48036265"/>
      </p:ext>
    </p:extLst>
  </p:cSld>
  <p:clrMapOvr>
    <a:masterClrMapping/>
  </p:clrMapOvr>
  <p:transition advClick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b="47717"/>
          <a:stretch/>
        </p:blipFill>
        <p:spPr>
          <a:xfrm>
            <a:off x="0" y="1690688"/>
            <a:ext cx="12192000" cy="54911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028" y="365125"/>
            <a:ext cx="9927771" cy="1325563"/>
          </a:xfrm>
        </p:spPr>
        <p:txBody>
          <a:bodyPr/>
          <a:lstStyle/>
          <a:p>
            <a:r>
              <a:rPr lang="en-US" dirty="0">
                <a:solidFill>
                  <a:srgbClr val="0099CC"/>
                </a:solidFill>
              </a:rPr>
              <a:t>Medicines subject to additional monitoring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50372" y="5806976"/>
            <a:ext cx="7434943" cy="947057"/>
            <a:chOff x="468086" y="3880204"/>
            <a:chExt cx="7434943" cy="947057"/>
          </a:xfrm>
        </p:grpSpPr>
        <p:sp>
          <p:nvSpPr>
            <p:cNvPr id="8" name="Rounded Rectangle 7"/>
            <p:cNvSpPr/>
            <p:nvPr/>
          </p:nvSpPr>
          <p:spPr>
            <a:xfrm>
              <a:off x="468086" y="3880204"/>
              <a:ext cx="7434943" cy="94705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664632" y="3941486"/>
              <a:ext cx="7041849" cy="824492"/>
              <a:chOff x="40923" y="909110"/>
              <a:chExt cx="7041849" cy="824492"/>
            </a:xfrm>
            <a:solidFill>
              <a:schemeClr val="bg1"/>
            </a:solidFill>
          </p:grpSpPr>
          <p:sp>
            <p:nvSpPr>
              <p:cNvPr id="4" name="TextBox 3"/>
              <p:cNvSpPr txBox="1"/>
              <p:nvPr/>
            </p:nvSpPr>
            <p:spPr>
              <a:xfrm>
                <a:off x="906338" y="1173217"/>
                <a:ext cx="6176434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DOC PH « </a:t>
                </a:r>
                <a:r>
                  <a:rPr lang="fr-FR" b="1" dirty="0" err="1" smtClean="0">
                    <a:solidFill>
                      <a:schemeClr val="accent2">
                        <a:lumMod val="75000"/>
                      </a:schemeClr>
                    </a:solidFill>
                  </a:rPr>
                  <a:t>drug_code</a:t>
                </a:r>
                <a:r>
                  <a:rPr lang="fr-FR" b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 »</a:t>
                </a:r>
                <a:r>
                  <a:rPr lang="fr-FR" dirty="0" smtClean="0"/>
                  <a:t> </a:t>
                </a:r>
                <a:r>
                  <a:rPr lang="fr-FR" dirty="0"/>
                  <a:t>: Identifiant du produit administré (CNK</a:t>
                </a:r>
                <a:r>
                  <a:rPr lang="fr-FR" dirty="0" smtClean="0"/>
                  <a:t>)</a:t>
                </a:r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23" y="909110"/>
                <a:ext cx="824492" cy="824492"/>
              </a:xfrm>
              <a:prstGeom prst="rect">
                <a:avLst/>
              </a:prstGeom>
              <a:grpFill/>
            </p:spPr>
          </p:pic>
        </p:grp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2" y="615660"/>
            <a:ext cx="824492" cy="8244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437235697"/>
      </p:ext>
    </p:extLst>
  </p:cSld>
  <p:clrMapOvr>
    <a:masterClrMapping/>
  </p:clrMapOvr>
  <p:transition advClick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b="49564"/>
          <a:stretch/>
        </p:blipFill>
        <p:spPr>
          <a:xfrm>
            <a:off x="0" y="1690688"/>
            <a:ext cx="12192000" cy="52816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028" y="365125"/>
            <a:ext cx="9927771" cy="1325563"/>
          </a:xfrm>
        </p:spPr>
        <p:txBody>
          <a:bodyPr/>
          <a:lstStyle/>
          <a:p>
            <a:r>
              <a:rPr lang="en-US" dirty="0" smtClean="0">
                <a:solidFill>
                  <a:srgbClr val="0099CC"/>
                </a:solidFill>
              </a:rPr>
              <a:t>EMD Database</a:t>
            </a:r>
            <a:endParaRPr lang="en-US" dirty="0">
              <a:solidFill>
                <a:srgbClr val="0099CC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50372" y="5806976"/>
            <a:ext cx="7434943" cy="947057"/>
            <a:chOff x="468086" y="3880204"/>
            <a:chExt cx="7434943" cy="947057"/>
          </a:xfrm>
        </p:grpSpPr>
        <p:sp>
          <p:nvSpPr>
            <p:cNvPr id="8" name="Rounded Rectangle 7"/>
            <p:cNvSpPr/>
            <p:nvPr/>
          </p:nvSpPr>
          <p:spPr>
            <a:xfrm>
              <a:off x="468086" y="3880204"/>
              <a:ext cx="7434943" cy="94705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664632" y="3941486"/>
              <a:ext cx="7041849" cy="824492"/>
              <a:chOff x="40923" y="909110"/>
              <a:chExt cx="7041849" cy="824492"/>
            </a:xfrm>
            <a:solidFill>
              <a:schemeClr val="bg1"/>
            </a:solidFill>
          </p:grpSpPr>
          <p:sp>
            <p:nvSpPr>
              <p:cNvPr id="4" name="TextBox 3"/>
              <p:cNvSpPr txBox="1"/>
              <p:nvPr/>
            </p:nvSpPr>
            <p:spPr>
              <a:xfrm>
                <a:off x="906338" y="1173217"/>
                <a:ext cx="6176434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DOC PH « </a:t>
                </a:r>
                <a:r>
                  <a:rPr lang="fr-FR" b="1" dirty="0" err="1" smtClean="0">
                    <a:solidFill>
                      <a:schemeClr val="accent2">
                        <a:lumMod val="75000"/>
                      </a:schemeClr>
                    </a:solidFill>
                  </a:rPr>
                  <a:t>drug_code</a:t>
                </a:r>
                <a:r>
                  <a:rPr lang="fr-FR" b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 »</a:t>
                </a:r>
                <a:r>
                  <a:rPr lang="fr-FR" dirty="0" smtClean="0"/>
                  <a:t> </a:t>
                </a:r>
                <a:r>
                  <a:rPr lang="fr-FR" dirty="0"/>
                  <a:t>: Identifiant du produit administré (CNK</a:t>
                </a:r>
                <a:r>
                  <a:rPr lang="fr-FR" dirty="0" smtClean="0"/>
                  <a:t>)</a:t>
                </a:r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23" y="909110"/>
                <a:ext cx="824492" cy="824492"/>
              </a:xfrm>
              <a:prstGeom prst="rect">
                <a:avLst/>
              </a:prstGeom>
              <a:grpFill/>
            </p:spPr>
          </p:pic>
        </p:grp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2" y="615660"/>
            <a:ext cx="824492" cy="8244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909067099"/>
      </p:ext>
    </p:extLst>
  </p:cSld>
  <p:clrMapOvr>
    <a:masterClrMapping/>
  </p:clrMapOvr>
  <p:transition advClick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" y="1690705"/>
            <a:ext cx="12246578" cy="63051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028" y="365125"/>
            <a:ext cx="9927771" cy="1325563"/>
          </a:xfrm>
        </p:spPr>
        <p:txBody>
          <a:bodyPr/>
          <a:lstStyle/>
          <a:p>
            <a:pPr algn="just">
              <a:lnSpc>
                <a:spcPts val="3500"/>
              </a:lnSpc>
            </a:pPr>
            <a:r>
              <a:rPr lang="en-US" dirty="0" smtClean="0">
                <a:solidFill>
                  <a:srgbClr val="0099CC"/>
                </a:solidFill>
              </a:rPr>
              <a:t>CIVICS database: medication </a:t>
            </a:r>
            <a:r>
              <a:rPr lang="en-US" dirty="0">
                <a:solidFill>
                  <a:srgbClr val="0099CC"/>
                </a:solidFill>
              </a:rPr>
              <a:t>subject to conditions, which are imposed for medical and/or budgetary reasons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50372" y="5806976"/>
            <a:ext cx="7434943" cy="947057"/>
            <a:chOff x="468086" y="3880204"/>
            <a:chExt cx="7434943" cy="947057"/>
          </a:xfrm>
        </p:grpSpPr>
        <p:sp>
          <p:nvSpPr>
            <p:cNvPr id="8" name="Rounded Rectangle 7"/>
            <p:cNvSpPr/>
            <p:nvPr/>
          </p:nvSpPr>
          <p:spPr>
            <a:xfrm>
              <a:off x="468086" y="3880204"/>
              <a:ext cx="7434943" cy="94705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664632" y="3941486"/>
              <a:ext cx="7041849" cy="824492"/>
              <a:chOff x="40923" y="909110"/>
              <a:chExt cx="7041849" cy="824492"/>
            </a:xfrm>
            <a:solidFill>
              <a:schemeClr val="bg1"/>
            </a:solidFill>
          </p:grpSpPr>
          <p:sp>
            <p:nvSpPr>
              <p:cNvPr id="4" name="TextBox 3"/>
              <p:cNvSpPr txBox="1"/>
              <p:nvPr/>
            </p:nvSpPr>
            <p:spPr>
              <a:xfrm>
                <a:off x="906338" y="1173217"/>
                <a:ext cx="6176434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DOC PH « </a:t>
                </a:r>
                <a:r>
                  <a:rPr lang="fr-FR" b="1" dirty="0" err="1" smtClean="0">
                    <a:solidFill>
                      <a:schemeClr val="accent2">
                        <a:lumMod val="75000"/>
                      </a:schemeClr>
                    </a:solidFill>
                  </a:rPr>
                  <a:t>drug_code</a:t>
                </a:r>
                <a:r>
                  <a:rPr lang="fr-FR" b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 »</a:t>
                </a:r>
                <a:r>
                  <a:rPr lang="fr-FR" dirty="0" smtClean="0"/>
                  <a:t> </a:t>
                </a:r>
                <a:r>
                  <a:rPr lang="fr-FR" dirty="0"/>
                  <a:t>: Identifiant du produit administré (CNK</a:t>
                </a:r>
                <a:r>
                  <a:rPr lang="fr-FR" dirty="0" smtClean="0"/>
                  <a:t>)</a:t>
                </a:r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23" y="909110"/>
                <a:ext cx="824492" cy="824492"/>
              </a:xfrm>
              <a:prstGeom prst="rect">
                <a:avLst/>
              </a:prstGeom>
              <a:grpFill/>
            </p:spPr>
          </p:pic>
        </p:grp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2" y="615660"/>
            <a:ext cx="824492" cy="8244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290113515"/>
      </p:ext>
    </p:extLst>
  </p:cSld>
  <p:clrMapOvr>
    <a:masterClrMapping/>
  </p:clrMapOvr>
  <p:transition advClick="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5222"/>
          <a:stretch/>
        </p:blipFill>
        <p:spPr>
          <a:xfrm>
            <a:off x="12" y="1690700"/>
            <a:ext cx="12063794" cy="5281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028" y="365125"/>
            <a:ext cx="9927771" cy="1325563"/>
          </a:xfrm>
        </p:spPr>
        <p:txBody>
          <a:bodyPr/>
          <a:lstStyle/>
          <a:p>
            <a:r>
              <a:rPr lang="en-US" dirty="0" smtClean="0">
                <a:solidFill>
                  <a:srgbClr val="0099CC"/>
                </a:solidFill>
              </a:rPr>
              <a:t>PubChem Database</a:t>
            </a:r>
            <a:endParaRPr lang="en-US" dirty="0">
              <a:solidFill>
                <a:srgbClr val="0099CC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50372" y="5806976"/>
            <a:ext cx="7434943" cy="947057"/>
            <a:chOff x="468086" y="3880204"/>
            <a:chExt cx="7434943" cy="947057"/>
          </a:xfrm>
        </p:grpSpPr>
        <p:sp>
          <p:nvSpPr>
            <p:cNvPr id="8" name="Rounded Rectangle 7"/>
            <p:cNvSpPr/>
            <p:nvPr/>
          </p:nvSpPr>
          <p:spPr>
            <a:xfrm>
              <a:off x="468086" y="3880204"/>
              <a:ext cx="7434943" cy="94705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664632" y="3941486"/>
              <a:ext cx="7041849" cy="824492"/>
              <a:chOff x="40923" y="909110"/>
              <a:chExt cx="7041849" cy="824492"/>
            </a:xfrm>
            <a:solidFill>
              <a:schemeClr val="bg1"/>
            </a:solidFill>
          </p:grpSpPr>
          <p:sp>
            <p:nvSpPr>
              <p:cNvPr id="4" name="TextBox 3"/>
              <p:cNvSpPr txBox="1"/>
              <p:nvPr/>
            </p:nvSpPr>
            <p:spPr>
              <a:xfrm>
                <a:off x="906338" y="1026460"/>
                <a:ext cx="6176434" cy="646331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DOC PH « </a:t>
                </a:r>
                <a:r>
                  <a:rPr lang="fr-FR" b="1" dirty="0" err="1" smtClean="0">
                    <a:solidFill>
                      <a:schemeClr val="accent2">
                        <a:lumMod val="75000"/>
                      </a:schemeClr>
                    </a:solidFill>
                  </a:rPr>
                  <a:t>drug_code</a:t>
                </a:r>
                <a:r>
                  <a:rPr lang="fr-FR" b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 »</a:t>
                </a:r>
                <a:r>
                  <a:rPr lang="fr-FR" dirty="0" smtClean="0"/>
                  <a:t> </a:t>
                </a:r>
                <a:r>
                  <a:rPr lang="fr-FR" dirty="0"/>
                  <a:t>: Identifiant du produit administré (CNK</a:t>
                </a:r>
                <a:r>
                  <a:rPr lang="fr-FR" dirty="0" smtClean="0"/>
                  <a:t>)</a:t>
                </a:r>
              </a:p>
              <a:p>
                <a:r>
                  <a:rPr lang="fr-FR" dirty="0" smtClean="0"/>
                  <a:t>via ATC-Table</a:t>
                </a:r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23" y="909110"/>
                <a:ext cx="824492" cy="824492"/>
              </a:xfrm>
              <a:prstGeom prst="rect">
                <a:avLst/>
              </a:prstGeom>
              <a:grpFill/>
            </p:spPr>
          </p:pic>
        </p:grp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2" y="615660"/>
            <a:ext cx="824492" cy="8244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722179979"/>
      </p:ext>
    </p:extLst>
  </p:cSld>
  <p:clrMapOvr>
    <a:masterClrMapping/>
  </p:clrMapOvr>
  <p:transition advClick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6906"/>
          <a:stretch/>
        </p:blipFill>
        <p:spPr>
          <a:xfrm>
            <a:off x="0" y="1690688"/>
            <a:ext cx="12219464" cy="5243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028" y="365125"/>
            <a:ext cx="9927771" cy="1325563"/>
          </a:xfrm>
        </p:spPr>
        <p:txBody>
          <a:bodyPr/>
          <a:lstStyle/>
          <a:p>
            <a:r>
              <a:rPr lang="en-US" dirty="0" smtClean="0">
                <a:solidFill>
                  <a:srgbClr val="0099CC"/>
                </a:solidFill>
              </a:rPr>
              <a:t>PubMed Database</a:t>
            </a:r>
            <a:endParaRPr lang="en-US" dirty="0">
              <a:solidFill>
                <a:srgbClr val="0099CC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50372" y="5806976"/>
            <a:ext cx="7434943" cy="947057"/>
            <a:chOff x="468086" y="3880204"/>
            <a:chExt cx="7434943" cy="947057"/>
          </a:xfrm>
        </p:grpSpPr>
        <p:sp>
          <p:nvSpPr>
            <p:cNvPr id="8" name="Rounded Rectangle 7"/>
            <p:cNvSpPr/>
            <p:nvPr/>
          </p:nvSpPr>
          <p:spPr>
            <a:xfrm>
              <a:off x="468086" y="3880204"/>
              <a:ext cx="7434943" cy="94705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664632" y="3941486"/>
              <a:ext cx="7041849" cy="824492"/>
              <a:chOff x="40923" y="909110"/>
              <a:chExt cx="7041849" cy="824492"/>
            </a:xfrm>
            <a:solidFill>
              <a:schemeClr val="bg1"/>
            </a:solidFill>
          </p:grpSpPr>
          <p:sp>
            <p:nvSpPr>
              <p:cNvPr id="4" name="TextBox 3"/>
              <p:cNvSpPr txBox="1"/>
              <p:nvPr/>
            </p:nvSpPr>
            <p:spPr>
              <a:xfrm>
                <a:off x="906338" y="1026460"/>
                <a:ext cx="6176434" cy="646331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DOC PH « </a:t>
                </a:r>
                <a:r>
                  <a:rPr lang="fr-FR" b="1" dirty="0" err="1" smtClean="0">
                    <a:solidFill>
                      <a:schemeClr val="accent2">
                        <a:lumMod val="75000"/>
                      </a:schemeClr>
                    </a:solidFill>
                  </a:rPr>
                  <a:t>drug_code</a:t>
                </a:r>
                <a:r>
                  <a:rPr lang="fr-FR" b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 »</a:t>
                </a:r>
                <a:r>
                  <a:rPr lang="fr-FR" dirty="0" smtClean="0"/>
                  <a:t> </a:t>
                </a:r>
                <a:r>
                  <a:rPr lang="fr-FR" dirty="0"/>
                  <a:t>: Identifiant du produit administré (CNK</a:t>
                </a:r>
                <a:r>
                  <a:rPr lang="fr-FR" dirty="0" smtClean="0"/>
                  <a:t>)</a:t>
                </a:r>
              </a:p>
              <a:p>
                <a:r>
                  <a:rPr lang="fr-FR" dirty="0" smtClean="0"/>
                  <a:t>via ATC-Table</a:t>
                </a:r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23" y="909110"/>
                <a:ext cx="824492" cy="824492"/>
              </a:xfrm>
              <a:prstGeom prst="rect">
                <a:avLst/>
              </a:prstGeom>
              <a:grpFill/>
            </p:spPr>
          </p:pic>
        </p:grp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2" y="615660"/>
            <a:ext cx="824492" cy="8244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523380527"/>
      </p:ext>
    </p:extLst>
  </p:cSld>
  <p:clrMapOvr>
    <a:masterClrMapping/>
  </p:clrMapOvr>
  <p:transition advClick="0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3647</TotalTime>
  <Words>237</Words>
  <Application>Microsoft Office PowerPoint</Application>
  <PresentationFormat>Widescreen</PresentationFormat>
  <Paragraphs>51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1_Office Theme</vt:lpstr>
      <vt:lpstr>PowerPoint Presentation</vt:lpstr>
      <vt:lpstr>Starting point: “Doc PH”</vt:lpstr>
      <vt:lpstr>PowerPoint Presentation</vt:lpstr>
      <vt:lpstr>ATC-table (Anatomical Therapeutic Chemical Classification)</vt:lpstr>
      <vt:lpstr>Medicines subject to additional monitoring</vt:lpstr>
      <vt:lpstr>EMD Database</vt:lpstr>
      <vt:lpstr>CIVICS database: medication subject to conditions, which are imposed for medical and/or budgetary reasons</vt:lpstr>
      <vt:lpstr>PubChem Database</vt:lpstr>
      <vt:lpstr>PubMed Database</vt:lpstr>
      <vt:lpstr>Drugbank.ca</vt:lpstr>
      <vt:lpstr>Mapping ICD and ATC</vt:lpstr>
      <vt:lpstr>Hospital key statistics (to aggregate by province or specialty)</vt:lpstr>
      <vt:lpstr>Population projections (-2071)</vt:lpstr>
      <vt:lpstr>Causes of Death</vt:lpstr>
      <vt:lpstr>All resources and references will be on GitHub</vt:lpstr>
      <vt:lpstr>Q &amp; A</vt:lpstr>
      <vt:lpstr>PowerPoint Presentation</vt:lpstr>
    </vt:vector>
  </TitlesOfParts>
  <Company>WIV-ISP CODA-CERVA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 Bussel, Johan</dc:creator>
  <cp:lastModifiedBy>Van Bussel, Johan</cp:lastModifiedBy>
  <cp:revision>179</cp:revision>
  <dcterms:created xsi:type="dcterms:W3CDTF">2018-08-30T16:35:36Z</dcterms:created>
  <dcterms:modified xsi:type="dcterms:W3CDTF">2019-01-10T12:47:16Z</dcterms:modified>
</cp:coreProperties>
</file>